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53" autoAdjust="0"/>
    <p:restoredTop sz="94737" autoAdjust="0"/>
  </p:normalViewPr>
  <p:slideViewPr>
    <p:cSldViewPr>
      <p:cViewPr>
        <p:scale>
          <a:sx n="69" d="100"/>
          <a:sy n="69" d="100"/>
        </p:scale>
        <p:origin x="-1548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25D12-451B-458D-B354-E964BB9CAA05}" type="datetimeFigureOut">
              <a:rPr lang="en-US" smtClean="0"/>
              <a:pPr/>
              <a:t>12/16/2011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9EBF7-A05B-4E99-817C-24D9E570AFE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2000" b="1" dirty="0" smtClean="0"/>
              <a:t>Kinder Morgan St. Gabriel Property Map</a:t>
            </a:r>
            <a:endParaRPr lang="en-US" sz="20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76400"/>
            <a:ext cx="8229600" cy="4328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>
            <a:off x="1676400" y="3886200"/>
            <a:ext cx="1600200" cy="19050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276600" y="5334000"/>
            <a:ext cx="533400" cy="4572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2209800" y="3429000"/>
            <a:ext cx="1600200" cy="19050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1676400" y="3429000"/>
            <a:ext cx="533400" cy="4572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6705600" y="1905000"/>
            <a:ext cx="609600" cy="8382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705600" y="2743200"/>
            <a:ext cx="457200" cy="3810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7162800" y="2819400"/>
            <a:ext cx="1143000" cy="3048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8305800" y="2209800"/>
            <a:ext cx="0" cy="6096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7696200" y="2209800"/>
            <a:ext cx="609600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 flipV="1">
            <a:off x="7315200" y="1905000"/>
            <a:ext cx="381000" cy="30480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667000" y="3200400"/>
            <a:ext cx="1600200" cy="61555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Area  1- Approx. 150 acres</a:t>
            </a:r>
          </a:p>
          <a:p>
            <a:r>
              <a:rPr lang="en-US" sz="1000" b="1" dirty="0" smtClean="0"/>
              <a:t>   - Over 100 acres avail.</a:t>
            </a:r>
          </a:p>
          <a:p>
            <a:endParaRPr lang="en-US" sz="1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934200" y="3276600"/>
            <a:ext cx="1752600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Area 2- Approx .115 acres</a:t>
            </a:r>
            <a:endParaRPr lang="en-US" sz="1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2000" b="1" dirty="0" smtClean="0"/>
              <a:t>Kinder Morgan St. Gabriel Proximity Map</a:t>
            </a:r>
            <a:endParaRPr lang="en-US" sz="2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295401"/>
            <a:ext cx="8229600" cy="4610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1828800" y="4343400"/>
            <a:ext cx="914400" cy="9144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905000" y="2209800"/>
            <a:ext cx="762000" cy="9906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962400" y="1676400"/>
            <a:ext cx="838200" cy="6096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971801" y="2362200"/>
            <a:ext cx="15240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Kinder Morgan Property</a:t>
            </a:r>
            <a:endParaRPr lang="en-US" sz="1200" b="1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581400" y="2133600"/>
            <a:ext cx="381000" cy="2286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8" idx="1"/>
          </p:cNvCxnSpPr>
          <p:nvPr/>
        </p:nvCxnSpPr>
        <p:spPr>
          <a:xfrm flipH="1" flipV="1">
            <a:off x="2667000" y="2590800"/>
            <a:ext cx="304801" cy="223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200400" y="4800600"/>
            <a:ext cx="236778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LA National Guard (Carville)</a:t>
            </a:r>
            <a:endParaRPr lang="en-US" sz="1200" b="1" dirty="0"/>
          </a:p>
        </p:txBody>
      </p:sp>
      <p:cxnSp>
        <p:nvCxnSpPr>
          <p:cNvPr id="17" name="Straight Arrow Connector 16"/>
          <p:cNvCxnSpPr>
            <a:stCxn id="15" idx="1"/>
            <a:endCxn id="5" idx="6"/>
          </p:cNvCxnSpPr>
          <p:nvPr/>
        </p:nvCxnSpPr>
        <p:spPr>
          <a:xfrm flipH="1" flipV="1">
            <a:off x="2743200" y="4800600"/>
            <a:ext cx="457200" cy="1385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2000" b="1" dirty="0" smtClean="0"/>
              <a:t>Kinder Morgan St. Gabriel Proximity </a:t>
            </a:r>
            <a:r>
              <a:rPr lang="en-US" sz="2000" b="1" dirty="0" smtClean="0"/>
              <a:t>Map (with servitudes)</a:t>
            </a:r>
            <a:endParaRPr lang="en-US" sz="2000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1"/>
            <a:ext cx="8610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>
          <a:xfrm>
            <a:off x="2362200" y="4800600"/>
            <a:ext cx="1295400" cy="457200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657600" y="2133600"/>
            <a:ext cx="457200" cy="457200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743200" y="5181600"/>
            <a:ext cx="9906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733800" y="5181600"/>
            <a:ext cx="0" cy="2286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733800" y="5410200"/>
            <a:ext cx="1143000" cy="2286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3581400" y="2438400"/>
            <a:ext cx="228600" cy="24384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2819400" y="4876800"/>
            <a:ext cx="762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343400" y="2286000"/>
            <a:ext cx="112550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Exist. Rail Spur</a:t>
            </a:r>
            <a:endParaRPr lang="en-US" sz="1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514600" y="5562600"/>
            <a:ext cx="740459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Terminal</a:t>
            </a:r>
            <a:endParaRPr lang="en-US" sz="12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133600" y="3733800"/>
            <a:ext cx="107087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Rail Servitude</a:t>
            </a:r>
          </a:p>
          <a:p>
            <a:r>
              <a:rPr lang="en-US" sz="1200" b="1" dirty="0" smtClean="0"/>
              <a:t>(Approx.)</a:t>
            </a:r>
            <a:endParaRPr lang="en-US" sz="12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114800" y="4953000"/>
            <a:ext cx="2170146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Exist. Elect. Servitude (Entergy)</a:t>
            </a:r>
            <a:endParaRPr lang="en-US" sz="1200" b="1" dirty="0"/>
          </a:p>
        </p:txBody>
      </p:sp>
      <p:cxnSp>
        <p:nvCxnSpPr>
          <p:cNvPr id="25" name="Straight Arrow Connector 24"/>
          <p:cNvCxnSpPr>
            <a:stCxn id="20" idx="1"/>
            <a:endCxn id="8" idx="3"/>
          </p:cNvCxnSpPr>
          <p:nvPr/>
        </p:nvCxnSpPr>
        <p:spPr>
          <a:xfrm flipH="1" flipV="1">
            <a:off x="4114800" y="2362200"/>
            <a:ext cx="228600" cy="62300"/>
          </a:xfrm>
          <a:prstGeom prst="straightConnector1">
            <a:avLst/>
          </a:prstGeom>
          <a:ln w="127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2" idx="3"/>
          </p:cNvCxnSpPr>
          <p:nvPr/>
        </p:nvCxnSpPr>
        <p:spPr>
          <a:xfrm flipV="1">
            <a:off x="3204471" y="3962400"/>
            <a:ext cx="453129" cy="2233"/>
          </a:xfrm>
          <a:prstGeom prst="straightConnector1">
            <a:avLst/>
          </a:prstGeom>
          <a:ln w="127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1" idx="0"/>
            <a:endCxn id="7" idx="2"/>
          </p:cNvCxnSpPr>
          <p:nvPr/>
        </p:nvCxnSpPr>
        <p:spPr>
          <a:xfrm flipV="1">
            <a:off x="2884830" y="5257800"/>
            <a:ext cx="125070" cy="304800"/>
          </a:xfrm>
          <a:prstGeom prst="straightConnector1">
            <a:avLst/>
          </a:prstGeom>
          <a:ln w="127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23" idx="2"/>
          </p:cNvCxnSpPr>
          <p:nvPr/>
        </p:nvCxnSpPr>
        <p:spPr>
          <a:xfrm flipH="1">
            <a:off x="4495806" y="5229999"/>
            <a:ext cx="704067" cy="332601"/>
          </a:xfrm>
          <a:prstGeom prst="straightConnector1">
            <a:avLst/>
          </a:prstGeom>
          <a:ln w="127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18534"/>
            <a:ext cx="9144000" cy="4039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83" descr="Wide upward diagonal"/>
          <p:cNvSpPr>
            <a:spLocks noChangeArrowheads="1"/>
          </p:cNvSpPr>
          <p:nvPr/>
        </p:nvSpPr>
        <p:spPr bwMode="auto">
          <a:xfrm>
            <a:off x="3016250" y="5375131"/>
            <a:ext cx="517338" cy="850756"/>
          </a:xfrm>
          <a:prstGeom prst="rect">
            <a:avLst/>
          </a:prstGeom>
          <a:pattFill prst="wdUpDiag">
            <a:fgClr>
              <a:srgbClr val="33CC33">
                <a:alpha val="30196"/>
              </a:srgbClr>
            </a:fgClr>
            <a:bgClr>
              <a:schemeClr val="bg1">
                <a:alpha val="30196"/>
              </a:schemeClr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7150" tIns="28575" rIns="57150" bIns="28575" anchor="ctr"/>
          <a:lstStyle/>
          <a:p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2362574" y="0"/>
            <a:ext cx="6781426" cy="1909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US" sz="3600" b="1" dirty="0"/>
              <a:t>St. Gabriel  Terminal                    Visitor Safety Orientation</a:t>
            </a:r>
          </a:p>
        </p:txBody>
      </p:sp>
      <p:sp>
        <p:nvSpPr>
          <p:cNvPr id="2053" name="Text Box 148"/>
          <p:cNvSpPr txBox="1">
            <a:spLocks noChangeArrowheads="1"/>
          </p:cNvSpPr>
          <p:nvPr/>
        </p:nvSpPr>
        <p:spPr bwMode="auto">
          <a:xfrm>
            <a:off x="6697382" y="5873028"/>
            <a:ext cx="862853" cy="2308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913805"/>
            <a:r>
              <a:rPr lang="en-US" sz="900" b="1" dirty="0">
                <a:solidFill>
                  <a:schemeClr val="bg1"/>
                </a:solidFill>
                <a:latin typeface="Calibri" pitchFamily="34" charset="0"/>
              </a:rPr>
              <a:t>WATER WELL</a:t>
            </a:r>
          </a:p>
        </p:txBody>
      </p:sp>
      <p:sp>
        <p:nvSpPr>
          <p:cNvPr id="2054" name="Text Box 148"/>
          <p:cNvSpPr txBox="1">
            <a:spLocks noChangeArrowheads="1"/>
          </p:cNvSpPr>
          <p:nvPr/>
        </p:nvSpPr>
        <p:spPr bwMode="auto">
          <a:xfrm>
            <a:off x="7254876" y="6008327"/>
            <a:ext cx="1479176" cy="2308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900" b="1" dirty="0">
                <a:solidFill>
                  <a:schemeClr val="bg1"/>
                </a:solidFill>
                <a:latin typeface="Calibri" pitchFamily="34" charset="0"/>
              </a:rPr>
              <a:t>FIRE WATER POND</a:t>
            </a:r>
          </a:p>
        </p:txBody>
      </p:sp>
      <p:sp>
        <p:nvSpPr>
          <p:cNvPr id="73" name="5-Point Star 72"/>
          <p:cNvSpPr/>
          <p:nvPr/>
        </p:nvSpPr>
        <p:spPr>
          <a:xfrm>
            <a:off x="8845177" y="6343867"/>
            <a:ext cx="401544" cy="365847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9" name="Right Arrow 78"/>
          <p:cNvSpPr>
            <a:spLocks noChangeArrowheads="1"/>
          </p:cNvSpPr>
          <p:nvPr/>
        </p:nvSpPr>
        <p:spPr bwMode="auto">
          <a:xfrm>
            <a:off x="663015" y="5378378"/>
            <a:ext cx="1545478" cy="77932"/>
          </a:xfrm>
          <a:prstGeom prst="rightArrow">
            <a:avLst>
              <a:gd name="adj1" fmla="val 50000"/>
              <a:gd name="adj2" fmla="val 49959"/>
            </a:avLst>
          </a:prstGeom>
          <a:solidFill>
            <a:srgbClr val="FF0000"/>
          </a:solidFill>
          <a:ln w="6350" algn="ctr">
            <a:solidFill>
              <a:srgbClr val="000000"/>
            </a:solidFill>
            <a:miter lim="800000"/>
            <a:headEnd/>
            <a:tailEnd/>
          </a:ln>
        </p:spPr>
        <p:txBody>
          <a:bodyPr rot="10800000" vert="eaVert"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96" name="Isosceles Triangle 95"/>
          <p:cNvSpPr>
            <a:spLocks noChangeArrowheads="1"/>
          </p:cNvSpPr>
          <p:nvPr/>
        </p:nvSpPr>
        <p:spPr bwMode="auto">
          <a:xfrm>
            <a:off x="3242235" y="3632488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2" name="Isosceles Triangle 95"/>
          <p:cNvSpPr>
            <a:spLocks noChangeArrowheads="1"/>
          </p:cNvSpPr>
          <p:nvPr/>
        </p:nvSpPr>
        <p:spPr bwMode="auto">
          <a:xfrm>
            <a:off x="5640294" y="3929062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3" name="Isosceles Triangle 95"/>
          <p:cNvSpPr>
            <a:spLocks noChangeArrowheads="1"/>
          </p:cNvSpPr>
          <p:nvPr/>
        </p:nvSpPr>
        <p:spPr bwMode="auto">
          <a:xfrm>
            <a:off x="5349875" y="3961534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4" name="Isosceles Triangle 95"/>
          <p:cNvSpPr>
            <a:spLocks noChangeArrowheads="1"/>
          </p:cNvSpPr>
          <p:nvPr/>
        </p:nvSpPr>
        <p:spPr bwMode="auto">
          <a:xfrm>
            <a:off x="245596" y="5554807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5" name="Isosceles Triangle 95"/>
          <p:cNvSpPr>
            <a:spLocks noChangeArrowheads="1"/>
          </p:cNvSpPr>
          <p:nvPr/>
        </p:nvSpPr>
        <p:spPr bwMode="auto">
          <a:xfrm>
            <a:off x="5960596" y="3978852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6" name="Isosceles Triangle 95"/>
          <p:cNvSpPr>
            <a:spLocks noChangeArrowheads="1"/>
          </p:cNvSpPr>
          <p:nvPr/>
        </p:nvSpPr>
        <p:spPr bwMode="auto">
          <a:xfrm>
            <a:off x="3965014" y="5921736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7" name="Isosceles Triangle 95"/>
          <p:cNvSpPr>
            <a:spLocks noChangeArrowheads="1"/>
          </p:cNvSpPr>
          <p:nvPr/>
        </p:nvSpPr>
        <p:spPr bwMode="auto">
          <a:xfrm>
            <a:off x="5373220" y="5678199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94" name="Isosceles Triangle 95"/>
          <p:cNvSpPr>
            <a:spLocks noChangeArrowheads="1"/>
          </p:cNvSpPr>
          <p:nvPr/>
        </p:nvSpPr>
        <p:spPr bwMode="auto">
          <a:xfrm>
            <a:off x="230654" y="5490946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95" name="Isosceles Triangle 95"/>
          <p:cNvSpPr>
            <a:spLocks noChangeArrowheads="1"/>
          </p:cNvSpPr>
          <p:nvPr/>
        </p:nvSpPr>
        <p:spPr bwMode="auto">
          <a:xfrm>
            <a:off x="429559" y="5580784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97" name="Isosceles Triangle 95"/>
          <p:cNvSpPr>
            <a:spLocks noChangeArrowheads="1"/>
          </p:cNvSpPr>
          <p:nvPr/>
        </p:nvSpPr>
        <p:spPr bwMode="auto">
          <a:xfrm>
            <a:off x="6977529" y="6090588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98" name="Isosceles Triangle 95"/>
          <p:cNvSpPr>
            <a:spLocks noChangeArrowheads="1"/>
          </p:cNvSpPr>
          <p:nvPr/>
        </p:nvSpPr>
        <p:spPr bwMode="auto">
          <a:xfrm>
            <a:off x="5116419" y="4534117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02" name="Plus 101"/>
          <p:cNvSpPr/>
          <p:nvPr/>
        </p:nvSpPr>
        <p:spPr>
          <a:xfrm>
            <a:off x="268941" y="5496358"/>
            <a:ext cx="112059" cy="117980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6" name="Plus 105"/>
          <p:cNvSpPr/>
          <p:nvPr/>
        </p:nvSpPr>
        <p:spPr>
          <a:xfrm>
            <a:off x="3414059" y="5485534"/>
            <a:ext cx="112059" cy="117980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2" name="Isosceles Triangle 95"/>
          <p:cNvSpPr>
            <a:spLocks noChangeArrowheads="1"/>
          </p:cNvSpPr>
          <p:nvPr/>
        </p:nvSpPr>
        <p:spPr bwMode="auto">
          <a:xfrm>
            <a:off x="5951257" y="4930270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18" name="Isosceles Triangle 117"/>
          <p:cNvSpPr>
            <a:spLocks noChangeArrowheads="1"/>
          </p:cNvSpPr>
          <p:nvPr/>
        </p:nvSpPr>
        <p:spPr bwMode="auto">
          <a:xfrm>
            <a:off x="5376022" y="3563216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19" name="Isosceles Triangle 95"/>
          <p:cNvSpPr>
            <a:spLocks noChangeArrowheads="1"/>
          </p:cNvSpPr>
          <p:nvPr/>
        </p:nvSpPr>
        <p:spPr bwMode="auto">
          <a:xfrm>
            <a:off x="3449544" y="3491778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23" name="Isosceles Triangle 95"/>
          <p:cNvSpPr>
            <a:spLocks noChangeArrowheads="1"/>
          </p:cNvSpPr>
          <p:nvPr/>
        </p:nvSpPr>
        <p:spPr bwMode="auto">
          <a:xfrm rot="5400000">
            <a:off x="3065966" y="5250328"/>
            <a:ext cx="44378" cy="125132"/>
          </a:xfrm>
          <a:prstGeom prst="triangle">
            <a:avLst>
              <a:gd name="adj" fmla="val 50000"/>
            </a:avLst>
          </a:prstGeom>
          <a:solidFill>
            <a:srgbClr val="00FF00"/>
          </a:solidFill>
          <a:ln w="6350" algn="ctr">
            <a:solidFill>
              <a:srgbClr val="FFFF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grpSp>
        <p:nvGrpSpPr>
          <p:cNvPr id="8" name="Group 87"/>
          <p:cNvGrpSpPr>
            <a:grpSpLocks/>
          </p:cNvGrpSpPr>
          <p:nvPr/>
        </p:nvGrpSpPr>
        <p:grpSpPr bwMode="auto">
          <a:xfrm>
            <a:off x="0" y="0"/>
            <a:ext cx="2362574" cy="4572000"/>
            <a:chOff x="0" y="0"/>
            <a:chExt cx="2530" cy="4102"/>
          </a:xfrm>
        </p:grpSpPr>
        <p:sp>
          <p:nvSpPr>
            <p:cNvPr id="2195" name="TextBox 26"/>
            <p:cNvSpPr txBox="1">
              <a:spLocks noChangeArrowheads="1"/>
            </p:cNvSpPr>
            <p:nvPr/>
          </p:nvSpPr>
          <p:spPr bwMode="auto">
            <a:xfrm>
              <a:off x="0" y="0"/>
              <a:ext cx="2530" cy="410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146304" tIns="73152" rIns="146304" bIns="73152"/>
            <a:lstStyle/>
            <a:p>
              <a:pPr defTabSz="913805"/>
              <a:r>
                <a:rPr lang="en-US" sz="1200" b="1" dirty="0">
                  <a:latin typeface="Calibri" pitchFamily="34" charset="0"/>
                </a:rPr>
                <a:t>       1</a:t>
              </a:r>
              <a:r>
                <a:rPr lang="en-US" sz="1200" b="1" baseline="30000" dirty="0">
                  <a:latin typeface="Calibri" pitchFamily="34" charset="0"/>
                </a:rPr>
                <a:t>st</a:t>
              </a:r>
              <a:r>
                <a:rPr lang="en-US" sz="1200" b="1" dirty="0">
                  <a:latin typeface="Calibri" pitchFamily="34" charset="0"/>
                </a:rPr>
                <a:t> Aid Kit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Fire Monitor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Fire Hydrant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Eye Wash and Shower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Fire Extinguisher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Evacuation Route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Rally Point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PPE Free Zone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Wind Sock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Hazardous Waste Satellite   </a:t>
              </a: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Accumulation Area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Hazardous Waste Storage Area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       Spill Kit</a:t>
              </a:r>
            </a:p>
            <a:p>
              <a:pPr defTabSz="913805"/>
              <a:endParaRPr lang="en-US" sz="600" b="1" dirty="0">
                <a:latin typeface="Calibri" pitchFamily="34" charset="0"/>
              </a:endParaRP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Emergency Contacts:</a:t>
              </a: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(225) 642-5516 – Main </a:t>
              </a: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(225) 264-1451 – TM Cell</a:t>
              </a:r>
            </a:p>
            <a:p>
              <a:pPr defTabSz="913805"/>
              <a:r>
                <a:rPr lang="en-US" sz="1200" b="1" dirty="0">
                  <a:latin typeface="Calibri" pitchFamily="34" charset="0"/>
                </a:rPr>
                <a:t>(225) 933-9345 – AM Cell</a:t>
              </a: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33" y="1092"/>
              <a:ext cx="81" cy="147"/>
            </a:xfrm>
            <a:prstGeom prst="triangl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6304" tIns="73152" rIns="146304" bIns="73152"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9" name="5-Point Star 28"/>
            <p:cNvSpPr/>
            <p:nvPr/>
          </p:nvSpPr>
          <p:spPr>
            <a:xfrm>
              <a:off x="82" y="1554"/>
              <a:ext cx="244" cy="218"/>
            </a:xfrm>
            <a:prstGeom prst="star5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6304" tIns="73152" rIns="146304" bIns="73152"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30" name="Right Arrow 29"/>
            <p:cNvSpPr>
              <a:spLocks noChangeArrowheads="1"/>
            </p:cNvSpPr>
            <p:nvPr/>
          </p:nvSpPr>
          <p:spPr bwMode="auto">
            <a:xfrm rot="12464994">
              <a:off x="7" y="1317"/>
              <a:ext cx="313" cy="92"/>
            </a:xfrm>
            <a:prstGeom prst="rightArrow">
              <a:avLst>
                <a:gd name="adj1" fmla="val 50000"/>
                <a:gd name="adj2" fmla="val 49568"/>
              </a:avLst>
            </a:prstGeom>
            <a:solidFill>
              <a:srgbClr val="FF0000"/>
            </a:solidFill>
            <a:ln w="25400" algn="ctr">
              <a:noFill/>
              <a:miter lim="800000"/>
              <a:headEnd/>
              <a:tailEnd/>
            </a:ln>
          </p:spPr>
          <p:txBody>
            <a:bodyPr rot="10800000" lIns="146304" tIns="73152" rIns="146304" bIns="73152" anchor="ctr"/>
            <a:lstStyle/>
            <a:p>
              <a:pPr algn="ctr">
                <a:defRPr/>
              </a:pPr>
              <a:endParaRPr lang="en-US" dirty="0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33" name="Plus 32"/>
            <p:cNvSpPr/>
            <p:nvPr/>
          </p:nvSpPr>
          <p:spPr>
            <a:xfrm>
              <a:off x="82" y="71"/>
              <a:ext cx="163" cy="141"/>
            </a:xfrm>
            <a:prstGeom prst="mathPlus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6304" tIns="73152" rIns="146304" bIns="73152"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200" name="Rectangle 81" descr="Wide upward diagonal"/>
            <p:cNvSpPr>
              <a:spLocks noChangeArrowheads="1"/>
            </p:cNvSpPr>
            <p:nvPr/>
          </p:nvSpPr>
          <p:spPr bwMode="auto">
            <a:xfrm>
              <a:off x="88" y="1868"/>
              <a:ext cx="204" cy="204"/>
            </a:xfrm>
            <a:prstGeom prst="rect">
              <a:avLst/>
            </a:prstGeom>
            <a:pattFill prst="wdUpDiag">
              <a:fgClr>
                <a:srgbClr val="33CC33">
                  <a:alpha val="30196"/>
                </a:srgbClr>
              </a:fgClr>
              <a:bgClr>
                <a:schemeClr val="bg1">
                  <a:alpha val="30196"/>
                </a:schemeClr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75" name="Text Box 148"/>
          <p:cNvSpPr txBox="1">
            <a:spLocks noChangeArrowheads="1"/>
          </p:cNvSpPr>
          <p:nvPr/>
        </p:nvSpPr>
        <p:spPr bwMode="auto">
          <a:xfrm>
            <a:off x="5539441" y="5569960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775-1</a:t>
            </a:r>
          </a:p>
        </p:txBody>
      </p:sp>
      <p:sp>
        <p:nvSpPr>
          <p:cNvPr id="2076" name="Text Box 148"/>
          <p:cNvSpPr txBox="1">
            <a:spLocks noChangeArrowheads="1"/>
          </p:cNvSpPr>
          <p:nvPr/>
        </p:nvSpPr>
        <p:spPr bwMode="auto">
          <a:xfrm>
            <a:off x="5363883" y="3526415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460-1</a:t>
            </a:r>
          </a:p>
        </p:txBody>
      </p:sp>
      <p:sp>
        <p:nvSpPr>
          <p:cNvPr id="2077" name="Text Box 148"/>
          <p:cNvSpPr txBox="1">
            <a:spLocks noChangeArrowheads="1"/>
          </p:cNvSpPr>
          <p:nvPr/>
        </p:nvSpPr>
        <p:spPr bwMode="auto">
          <a:xfrm>
            <a:off x="5343339" y="4145540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265-2</a:t>
            </a:r>
          </a:p>
        </p:txBody>
      </p:sp>
      <p:sp>
        <p:nvSpPr>
          <p:cNvPr id="2078" name="Text Box 148"/>
          <p:cNvSpPr txBox="1">
            <a:spLocks noChangeArrowheads="1"/>
          </p:cNvSpPr>
          <p:nvPr/>
        </p:nvSpPr>
        <p:spPr bwMode="auto">
          <a:xfrm>
            <a:off x="5642162" y="4130386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260-1</a:t>
            </a:r>
          </a:p>
        </p:txBody>
      </p:sp>
      <p:sp>
        <p:nvSpPr>
          <p:cNvPr id="2079" name="Text Box 148"/>
          <p:cNvSpPr txBox="1">
            <a:spLocks noChangeArrowheads="1"/>
          </p:cNvSpPr>
          <p:nvPr/>
        </p:nvSpPr>
        <p:spPr bwMode="auto">
          <a:xfrm>
            <a:off x="5640294" y="4593648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265-3</a:t>
            </a:r>
          </a:p>
        </p:txBody>
      </p:sp>
      <p:sp>
        <p:nvSpPr>
          <p:cNvPr id="2080" name="Text Box 148"/>
          <p:cNvSpPr txBox="1">
            <a:spLocks noChangeArrowheads="1"/>
          </p:cNvSpPr>
          <p:nvPr/>
        </p:nvSpPr>
        <p:spPr bwMode="auto">
          <a:xfrm>
            <a:off x="5352677" y="4610966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265-1</a:t>
            </a:r>
          </a:p>
        </p:txBody>
      </p:sp>
      <p:sp>
        <p:nvSpPr>
          <p:cNvPr id="2081" name="Text Box 148"/>
          <p:cNvSpPr txBox="1">
            <a:spLocks noChangeArrowheads="1"/>
          </p:cNvSpPr>
          <p:nvPr/>
        </p:nvSpPr>
        <p:spPr bwMode="auto">
          <a:xfrm>
            <a:off x="4971677" y="5658716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200-1</a:t>
            </a:r>
          </a:p>
        </p:txBody>
      </p:sp>
      <p:sp>
        <p:nvSpPr>
          <p:cNvPr id="2082" name="Text Box 148"/>
          <p:cNvSpPr txBox="1">
            <a:spLocks noChangeArrowheads="1"/>
          </p:cNvSpPr>
          <p:nvPr/>
        </p:nvSpPr>
        <p:spPr bwMode="auto">
          <a:xfrm>
            <a:off x="4506633" y="6139296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310-1</a:t>
            </a:r>
          </a:p>
        </p:txBody>
      </p:sp>
      <p:sp>
        <p:nvSpPr>
          <p:cNvPr id="2083" name="Text Box 148"/>
          <p:cNvSpPr txBox="1">
            <a:spLocks noChangeArrowheads="1"/>
          </p:cNvSpPr>
          <p:nvPr/>
        </p:nvSpPr>
        <p:spPr bwMode="auto">
          <a:xfrm>
            <a:off x="4286250" y="5498523"/>
            <a:ext cx="386603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25-1</a:t>
            </a:r>
          </a:p>
        </p:txBody>
      </p:sp>
      <p:sp>
        <p:nvSpPr>
          <p:cNvPr id="2084" name="Text Box 148"/>
          <p:cNvSpPr txBox="1">
            <a:spLocks noChangeArrowheads="1"/>
          </p:cNvSpPr>
          <p:nvPr/>
        </p:nvSpPr>
        <p:spPr bwMode="auto">
          <a:xfrm>
            <a:off x="4269441" y="5803756"/>
            <a:ext cx="386603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25-3</a:t>
            </a:r>
          </a:p>
        </p:txBody>
      </p:sp>
      <p:sp>
        <p:nvSpPr>
          <p:cNvPr id="2085" name="Text Box 148"/>
          <p:cNvSpPr txBox="1">
            <a:spLocks noChangeArrowheads="1"/>
          </p:cNvSpPr>
          <p:nvPr/>
        </p:nvSpPr>
        <p:spPr bwMode="auto">
          <a:xfrm>
            <a:off x="4269441" y="5647892"/>
            <a:ext cx="386603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25-2</a:t>
            </a:r>
          </a:p>
        </p:txBody>
      </p:sp>
      <p:sp>
        <p:nvSpPr>
          <p:cNvPr id="2086" name="Text Box 148"/>
          <p:cNvSpPr txBox="1">
            <a:spLocks noChangeArrowheads="1"/>
          </p:cNvSpPr>
          <p:nvPr/>
        </p:nvSpPr>
        <p:spPr bwMode="auto">
          <a:xfrm>
            <a:off x="4567331" y="5626244"/>
            <a:ext cx="386603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5-1</a:t>
            </a:r>
          </a:p>
        </p:txBody>
      </p:sp>
      <p:sp>
        <p:nvSpPr>
          <p:cNvPr id="2087" name="Oval 125"/>
          <p:cNvSpPr>
            <a:spLocks noChangeArrowheads="1"/>
          </p:cNvSpPr>
          <p:nvPr/>
        </p:nvSpPr>
        <p:spPr bwMode="auto">
          <a:xfrm>
            <a:off x="5665508" y="5016861"/>
            <a:ext cx="51360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88" name="Oval 126"/>
          <p:cNvSpPr>
            <a:spLocks noChangeArrowheads="1"/>
          </p:cNvSpPr>
          <p:nvPr/>
        </p:nvSpPr>
        <p:spPr bwMode="auto">
          <a:xfrm>
            <a:off x="4823199" y="5075310"/>
            <a:ext cx="52294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89" name="Oval 127"/>
          <p:cNvSpPr>
            <a:spLocks noChangeArrowheads="1"/>
          </p:cNvSpPr>
          <p:nvPr/>
        </p:nvSpPr>
        <p:spPr bwMode="auto">
          <a:xfrm>
            <a:off x="4471147" y="5085052"/>
            <a:ext cx="51361" cy="55202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0" name="Oval 128"/>
          <p:cNvSpPr>
            <a:spLocks noChangeArrowheads="1"/>
          </p:cNvSpPr>
          <p:nvPr/>
        </p:nvSpPr>
        <p:spPr bwMode="auto">
          <a:xfrm>
            <a:off x="3941669" y="4722452"/>
            <a:ext cx="51360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1" name="Oval 129"/>
          <p:cNvSpPr>
            <a:spLocks noChangeArrowheads="1"/>
          </p:cNvSpPr>
          <p:nvPr/>
        </p:nvSpPr>
        <p:spPr bwMode="auto">
          <a:xfrm>
            <a:off x="104589" y="387495"/>
            <a:ext cx="110191" cy="132051"/>
          </a:xfrm>
          <a:prstGeom prst="ellipse">
            <a:avLst/>
          </a:prstGeom>
          <a:solidFill>
            <a:srgbClr val="FFFF00"/>
          </a:solidFill>
          <a:ln w="12700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2" name="Oval 130"/>
          <p:cNvSpPr>
            <a:spLocks noChangeArrowheads="1"/>
          </p:cNvSpPr>
          <p:nvPr/>
        </p:nvSpPr>
        <p:spPr bwMode="auto">
          <a:xfrm>
            <a:off x="6028765" y="6558180"/>
            <a:ext cx="51361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3" name="Oval 131"/>
          <p:cNvSpPr>
            <a:spLocks noChangeArrowheads="1"/>
          </p:cNvSpPr>
          <p:nvPr/>
        </p:nvSpPr>
        <p:spPr bwMode="auto">
          <a:xfrm>
            <a:off x="6011022" y="4280839"/>
            <a:ext cx="52294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4" name="Oval 132"/>
          <p:cNvSpPr>
            <a:spLocks noChangeArrowheads="1"/>
          </p:cNvSpPr>
          <p:nvPr/>
        </p:nvSpPr>
        <p:spPr bwMode="auto">
          <a:xfrm>
            <a:off x="6023162" y="4712711"/>
            <a:ext cx="51361" cy="55202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5" name="Oval 133"/>
          <p:cNvSpPr>
            <a:spLocks noChangeArrowheads="1"/>
          </p:cNvSpPr>
          <p:nvPr/>
        </p:nvSpPr>
        <p:spPr bwMode="auto">
          <a:xfrm>
            <a:off x="5651500" y="2994964"/>
            <a:ext cx="52294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6" name="Oval 134"/>
          <p:cNvSpPr>
            <a:spLocks noChangeArrowheads="1"/>
          </p:cNvSpPr>
          <p:nvPr/>
        </p:nvSpPr>
        <p:spPr bwMode="auto">
          <a:xfrm>
            <a:off x="5261162" y="3475543"/>
            <a:ext cx="51361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7" name="Oval 135"/>
          <p:cNvSpPr>
            <a:spLocks noChangeArrowheads="1"/>
          </p:cNvSpPr>
          <p:nvPr/>
        </p:nvSpPr>
        <p:spPr bwMode="auto">
          <a:xfrm>
            <a:off x="5293846" y="4170435"/>
            <a:ext cx="52294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98" name="Oval 136"/>
          <p:cNvSpPr>
            <a:spLocks noChangeArrowheads="1"/>
          </p:cNvSpPr>
          <p:nvPr/>
        </p:nvSpPr>
        <p:spPr bwMode="auto">
          <a:xfrm>
            <a:off x="5264897" y="4799302"/>
            <a:ext cx="51361" cy="55202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138" name="5-Point Star 137"/>
          <p:cNvSpPr/>
          <p:nvPr/>
        </p:nvSpPr>
        <p:spPr>
          <a:xfrm>
            <a:off x="2774390" y="5453063"/>
            <a:ext cx="328706" cy="356105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00" name="Text Box 148"/>
          <p:cNvSpPr txBox="1">
            <a:spLocks noChangeArrowheads="1"/>
          </p:cNvSpPr>
          <p:nvPr/>
        </p:nvSpPr>
        <p:spPr bwMode="auto">
          <a:xfrm>
            <a:off x="4719544" y="4665085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350-1</a:t>
            </a:r>
          </a:p>
        </p:txBody>
      </p:sp>
      <p:sp>
        <p:nvSpPr>
          <p:cNvPr id="2101" name="Text Box 148"/>
          <p:cNvSpPr txBox="1">
            <a:spLocks noChangeArrowheads="1"/>
          </p:cNvSpPr>
          <p:nvPr/>
        </p:nvSpPr>
        <p:spPr bwMode="auto">
          <a:xfrm>
            <a:off x="4272243" y="4599060"/>
            <a:ext cx="38660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110-1</a:t>
            </a:r>
          </a:p>
        </p:txBody>
      </p:sp>
      <p:sp>
        <p:nvSpPr>
          <p:cNvPr id="2102" name="Oval 140"/>
          <p:cNvSpPr>
            <a:spLocks noChangeArrowheads="1"/>
          </p:cNvSpPr>
          <p:nvPr/>
        </p:nvSpPr>
        <p:spPr bwMode="auto">
          <a:xfrm>
            <a:off x="3945405" y="4161776"/>
            <a:ext cx="51360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03" name="Text Box 148"/>
          <p:cNvSpPr txBox="1">
            <a:spLocks noChangeArrowheads="1"/>
          </p:cNvSpPr>
          <p:nvPr/>
        </p:nvSpPr>
        <p:spPr bwMode="auto">
          <a:xfrm>
            <a:off x="4544919" y="3971276"/>
            <a:ext cx="762934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900" b="1" dirty="0">
                <a:solidFill>
                  <a:schemeClr val="bg1"/>
                </a:solidFill>
                <a:latin typeface="Calibri" pitchFamily="34" charset="0"/>
              </a:rPr>
              <a:t>BOILER HOUSE</a:t>
            </a:r>
          </a:p>
        </p:txBody>
      </p:sp>
      <p:sp>
        <p:nvSpPr>
          <p:cNvPr id="2104" name="Text Box 148"/>
          <p:cNvSpPr txBox="1">
            <a:spLocks noChangeArrowheads="1"/>
          </p:cNvSpPr>
          <p:nvPr/>
        </p:nvSpPr>
        <p:spPr bwMode="auto">
          <a:xfrm>
            <a:off x="48559" y="5153242"/>
            <a:ext cx="862853" cy="24622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913805"/>
            <a:r>
              <a:rPr lang="en-US" sz="1000" b="1" dirty="0">
                <a:solidFill>
                  <a:schemeClr val="bg1"/>
                </a:solidFill>
                <a:latin typeface="Calibri" pitchFamily="34" charset="0"/>
              </a:rPr>
              <a:t>DOCK</a:t>
            </a:r>
          </a:p>
        </p:txBody>
      </p:sp>
      <p:sp>
        <p:nvSpPr>
          <p:cNvPr id="2105" name="Text Box 148"/>
          <p:cNvSpPr txBox="1">
            <a:spLocks noChangeArrowheads="1"/>
          </p:cNvSpPr>
          <p:nvPr/>
        </p:nvSpPr>
        <p:spPr bwMode="auto">
          <a:xfrm>
            <a:off x="3568140" y="4270014"/>
            <a:ext cx="626595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900" b="1" dirty="0">
                <a:solidFill>
                  <a:schemeClr val="bg1"/>
                </a:solidFill>
                <a:latin typeface="Calibri" pitchFamily="34" charset="0"/>
              </a:rPr>
              <a:t>TRUCK RACK</a:t>
            </a:r>
          </a:p>
        </p:txBody>
      </p:sp>
      <p:sp>
        <p:nvSpPr>
          <p:cNvPr id="2106" name="Text Box 148"/>
          <p:cNvSpPr txBox="1">
            <a:spLocks noChangeArrowheads="1"/>
          </p:cNvSpPr>
          <p:nvPr/>
        </p:nvSpPr>
        <p:spPr bwMode="auto">
          <a:xfrm>
            <a:off x="3037728" y="3514509"/>
            <a:ext cx="835772" cy="2308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900" b="1" dirty="0">
                <a:solidFill>
                  <a:schemeClr val="bg1"/>
                </a:solidFill>
                <a:latin typeface="Calibri" pitchFamily="34" charset="0"/>
              </a:rPr>
              <a:t>SCALE</a:t>
            </a:r>
          </a:p>
        </p:txBody>
      </p:sp>
      <p:sp>
        <p:nvSpPr>
          <p:cNvPr id="2107" name="Text Box 148"/>
          <p:cNvSpPr txBox="1">
            <a:spLocks noChangeArrowheads="1"/>
          </p:cNvSpPr>
          <p:nvPr/>
        </p:nvSpPr>
        <p:spPr bwMode="auto">
          <a:xfrm>
            <a:off x="3239434" y="6203157"/>
            <a:ext cx="637801" cy="4770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913805"/>
            <a:r>
              <a:rPr lang="en-US" sz="900" b="1" dirty="0">
                <a:solidFill>
                  <a:schemeClr val="bg1"/>
                </a:solidFill>
                <a:latin typeface="Calibri" pitchFamily="34" charset="0"/>
              </a:rPr>
              <a:t>TRUCK</a:t>
            </a:r>
            <a:r>
              <a:rPr lang="en-US" sz="800" b="1" dirty="0">
                <a:solidFill>
                  <a:schemeClr val="bg1"/>
                </a:solidFill>
                <a:latin typeface="Calibri" pitchFamily="34" charset="0"/>
              </a:rPr>
              <a:t> LOADING RACK</a:t>
            </a:r>
          </a:p>
        </p:txBody>
      </p:sp>
      <p:sp>
        <p:nvSpPr>
          <p:cNvPr id="2108" name="Text Box 148"/>
          <p:cNvSpPr txBox="1">
            <a:spLocks noChangeArrowheads="1"/>
          </p:cNvSpPr>
          <p:nvPr/>
        </p:nvSpPr>
        <p:spPr bwMode="auto">
          <a:xfrm>
            <a:off x="4362824" y="5146748"/>
            <a:ext cx="76666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913805"/>
            <a:r>
              <a:rPr lang="en-US" sz="800" b="1" dirty="0">
                <a:solidFill>
                  <a:schemeClr val="bg1"/>
                </a:solidFill>
                <a:latin typeface="Calibri" pitchFamily="34" charset="0"/>
              </a:rPr>
              <a:t>OIL/WATER SEPARATOR</a:t>
            </a:r>
          </a:p>
        </p:txBody>
      </p:sp>
      <p:cxnSp>
        <p:nvCxnSpPr>
          <p:cNvPr id="2109" name="Straight Arrow Connector 150"/>
          <p:cNvCxnSpPr>
            <a:cxnSpLocks noChangeShapeType="1"/>
          </p:cNvCxnSpPr>
          <p:nvPr/>
        </p:nvCxnSpPr>
        <p:spPr bwMode="auto">
          <a:xfrm rot="10800000" flipV="1">
            <a:off x="4162986" y="5355648"/>
            <a:ext cx="263338" cy="136381"/>
          </a:xfrm>
          <a:prstGeom prst="straightConnector1">
            <a:avLst/>
          </a:prstGeom>
          <a:noFill/>
          <a:ln w="25400" algn="ctr">
            <a:solidFill>
              <a:schemeClr val="bg1"/>
            </a:solidFill>
            <a:round/>
            <a:headEnd/>
            <a:tailEnd type="triangle" w="med" len="med"/>
          </a:ln>
        </p:spPr>
      </p:cxnSp>
      <p:cxnSp>
        <p:nvCxnSpPr>
          <p:cNvPr id="2110" name="Straight Arrow Connector 153"/>
          <p:cNvCxnSpPr>
            <a:cxnSpLocks noChangeShapeType="1"/>
          </p:cNvCxnSpPr>
          <p:nvPr/>
        </p:nvCxnSpPr>
        <p:spPr bwMode="auto">
          <a:xfrm flipV="1">
            <a:off x="3663390" y="6181509"/>
            <a:ext cx="321235" cy="194830"/>
          </a:xfrm>
          <a:prstGeom prst="straightConnector1">
            <a:avLst/>
          </a:prstGeom>
          <a:noFill/>
          <a:ln w="25400" algn="ctr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2111" name="Text Box 148"/>
          <p:cNvSpPr txBox="1">
            <a:spLocks noChangeArrowheads="1"/>
          </p:cNvSpPr>
          <p:nvPr/>
        </p:nvSpPr>
        <p:spPr bwMode="auto">
          <a:xfrm>
            <a:off x="3256243" y="4811208"/>
            <a:ext cx="62659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913805"/>
            <a:r>
              <a:rPr lang="en-US" sz="800" b="1" dirty="0">
                <a:solidFill>
                  <a:schemeClr val="bg1"/>
                </a:solidFill>
                <a:latin typeface="Calibri" pitchFamily="34" charset="0"/>
              </a:rPr>
              <a:t>CONTROL ROOM</a:t>
            </a:r>
          </a:p>
        </p:txBody>
      </p:sp>
      <p:sp>
        <p:nvSpPr>
          <p:cNvPr id="2112" name="Text Box 148"/>
          <p:cNvSpPr txBox="1">
            <a:spLocks noChangeArrowheads="1"/>
          </p:cNvSpPr>
          <p:nvPr/>
        </p:nvSpPr>
        <p:spPr bwMode="auto">
          <a:xfrm>
            <a:off x="2919133" y="5442239"/>
            <a:ext cx="6265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algn="ctr" defTabSz="913805"/>
            <a:r>
              <a:rPr lang="en-US" sz="800" b="1" dirty="0">
                <a:latin typeface="Calibri" pitchFamily="34" charset="0"/>
              </a:rPr>
              <a:t>PARKING LOT</a:t>
            </a:r>
          </a:p>
        </p:txBody>
      </p:sp>
      <p:cxnSp>
        <p:nvCxnSpPr>
          <p:cNvPr id="2113" name="Straight Arrow Connector 159"/>
          <p:cNvCxnSpPr>
            <a:cxnSpLocks noChangeShapeType="1"/>
          </p:cNvCxnSpPr>
          <p:nvPr/>
        </p:nvCxnSpPr>
        <p:spPr bwMode="auto">
          <a:xfrm rot="5400000">
            <a:off x="3304398" y="5277525"/>
            <a:ext cx="305233" cy="11206"/>
          </a:xfrm>
          <a:prstGeom prst="straightConnector1">
            <a:avLst/>
          </a:prstGeom>
          <a:noFill/>
          <a:ln w="25400" algn="ctr">
            <a:solidFill>
              <a:schemeClr val="bg1"/>
            </a:solidFill>
            <a:round/>
            <a:headEnd/>
            <a:tailEnd type="triangle" w="med" len="med"/>
          </a:ln>
        </p:spPr>
      </p:cxnSp>
      <p:sp>
        <p:nvSpPr>
          <p:cNvPr id="162" name="Isosceles Triangle 95"/>
          <p:cNvSpPr>
            <a:spLocks noChangeArrowheads="1"/>
          </p:cNvSpPr>
          <p:nvPr/>
        </p:nvSpPr>
        <p:spPr bwMode="auto">
          <a:xfrm rot="5400000">
            <a:off x="4487245" y="4083515"/>
            <a:ext cx="44378" cy="125132"/>
          </a:xfrm>
          <a:prstGeom prst="triangle">
            <a:avLst>
              <a:gd name="adj" fmla="val 50000"/>
            </a:avLst>
          </a:prstGeom>
          <a:solidFill>
            <a:srgbClr val="00FF00"/>
          </a:solidFill>
          <a:ln w="6350" algn="ctr">
            <a:solidFill>
              <a:srgbClr val="FFFF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63" name="Isosceles Triangle 95"/>
          <p:cNvSpPr>
            <a:spLocks noChangeArrowheads="1"/>
          </p:cNvSpPr>
          <p:nvPr/>
        </p:nvSpPr>
        <p:spPr bwMode="auto">
          <a:xfrm rot="5400000">
            <a:off x="116230" y="2366405"/>
            <a:ext cx="109321" cy="214779"/>
          </a:xfrm>
          <a:prstGeom prst="triangle">
            <a:avLst>
              <a:gd name="adj" fmla="val 50000"/>
            </a:avLst>
          </a:prstGeom>
          <a:solidFill>
            <a:srgbClr val="00FF00"/>
          </a:solidFill>
          <a:ln w="12700" algn="ctr">
            <a:solidFill>
              <a:srgbClr val="FFFF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65" name="Isosceles Triangle 95"/>
          <p:cNvSpPr>
            <a:spLocks noChangeArrowheads="1"/>
          </p:cNvSpPr>
          <p:nvPr/>
        </p:nvSpPr>
        <p:spPr bwMode="auto">
          <a:xfrm>
            <a:off x="4077073" y="4343617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66" name="Isosceles Triangle 95"/>
          <p:cNvSpPr>
            <a:spLocks noChangeArrowheads="1"/>
          </p:cNvSpPr>
          <p:nvPr/>
        </p:nvSpPr>
        <p:spPr bwMode="auto">
          <a:xfrm>
            <a:off x="4697132" y="4142293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67" name="Isosceles Triangle 95"/>
          <p:cNvSpPr>
            <a:spLocks noChangeArrowheads="1"/>
          </p:cNvSpPr>
          <p:nvPr/>
        </p:nvSpPr>
        <p:spPr bwMode="auto">
          <a:xfrm>
            <a:off x="4446867" y="4967071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68" name="Isosceles Triangle 95"/>
          <p:cNvSpPr>
            <a:spLocks noChangeArrowheads="1"/>
          </p:cNvSpPr>
          <p:nvPr/>
        </p:nvSpPr>
        <p:spPr bwMode="auto">
          <a:xfrm>
            <a:off x="4542117" y="4521128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69" name="Isosceles Triangle 95"/>
          <p:cNvSpPr>
            <a:spLocks noChangeArrowheads="1"/>
          </p:cNvSpPr>
          <p:nvPr/>
        </p:nvSpPr>
        <p:spPr bwMode="auto">
          <a:xfrm>
            <a:off x="5022103" y="4856668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2121" name="Oval 169"/>
          <p:cNvSpPr>
            <a:spLocks noChangeArrowheads="1"/>
          </p:cNvSpPr>
          <p:nvPr/>
        </p:nvSpPr>
        <p:spPr bwMode="auto">
          <a:xfrm>
            <a:off x="4236758" y="4170435"/>
            <a:ext cx="51360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172" name="Isosceles Triangle 95"/>
          <p:cNvSpPr>
            <a:spLocks noChangeArrowheads="1"/>
          </p:cNvSpPr>
          <p:nvPr/>
        </p:nvSpPr>
        <p:spPr bwMode="auto">
          <a:xfrm>
            <a:off x="3400985" y="5579702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3" name="Isosceles Triangle 95"/>
          <p:cNvSpPr>
            <a:spLocks noChangeArrowheads="1"/>
          </p:cNvSpPr>
          <p:nvPr/>
        </p:nvSpPr>
        <p:spPr bwMode="auto">
          <a:xfrm>
            <a:off x="3972485" y="6417469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4" name="Isosceles Triangle 95"/>
          <p:cNvSpPr>
            <a:spLocks noChangeArrowheads="1"/>
          </p:cNvSpPr>
          <p:nvPr/>
        </p:nvSpPr>
        <p:spPr bwMode="auto">
          <a:xfrm>
            <a:off x="4202206" y="6200992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5" name="Isosceles Triangle 95"/>
          <p:cNvSpPr>
            <a:spLocks noChangeArrowheads="1"/>
          </p:cNvSpPr>
          <p:nvPr/>
        </p:nvSpPr>
        <p:spPr bwMode="auto">
          <a:xfrm>
            <a:off x="3632573" y="5742060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6" name="Isosceles Triangle 95"/>
          <p:cNvSpPr>
            <a:spLocks noChangeArrowheads="1"/>
          </p:cNvSpPr>
          <p:nvPr/>
        </p:nvSpPr>
        <p:spPr bwMode="auto">
          <a:xfrm>
            <a:off x="3808132" y="5445486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7" name="Isosceles Triangle 95"/>
          <p:cNvSpPr>
            <a:spLocks noChangeArrowheads="1"/>
          </p:cNvSpPr>
          <p:nvPr/>
        </p:nvSpPr>
        <p:spPr bwMode="auto">
          <a:xfrm>
            <a:off x="4230220" y="5841639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8" name="Isosceles Triangle 95"/>
          <p:cNvSpPr>
            <a:spLocks noChangeArrowheads="1"/>
          </p:cNvSpPr>
          <p:nvPr/>
        </p:nvSpPr>
        <p:spPr bwMode="auto">
          <a:xfrm>
            <a:off x="4297456" y="5871946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79" name="Isosceles Triangle 95"/>
          <p:cNvSpPr>
            <a:spLocks noChangeArrowheads="1"/>
          </p:cNvSpPr>
          <p:nvPr/>
        </p:nvSpPr>
        <p:spPr bwMode="auto">
          <a:xfrm>
            <a:off x="4557059" y="5521253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0" name="Isosceles Triangle 95"/>
          <p:cNvSpPr>
            <a:spLocks noChangeArrowheads="1"/>
          </p:cNvSpPr>
          <p:nvPr/>
        </p:nvSpPr>
        <p:spPr bwMode="auto">
          <a:xfrm>
            <a:off x="3935132" y="6192333"/>
            <a:ext cx="324971" cy="32472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3" name="Isosceles Triangle 95"/>
          <p:cNvSpPr>
            <a:spLocks noChangeArrowheads="1"/>
          </p:cNvSpPr>
          <p:nvPr/>
        </p:nvSpPr>
        <p:spPr bwMode="auto">
          <a:xfrm>
            <a:off x="3397250" y="5718247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4" name="Isosceles Triangle 95"/>
          <p:cNvSpPr>
            <a:spLocks noChangeArrowheads="1"/>
          </p:cNvSpPr>
          <p:nvPr/>
        </p:nvSpPr>
        <p:spPr bwMode="auto">
          <a:xfrm>
            <a:off x="3410323" y="5430333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5" name="Isosceles Triangle 95"/>
          <p:cNvSpPr>
            <a:spLocks noChangeArrowheads="1"/>
          </p:cNvSpPr>
          <p:nvPr/>
        </p:nvSpPr>
        <p:spPr bwMode="auto">
          <a:xfrm>
            <a:off x="3344956" y="5947713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6" name="Isosceles Triangle 95"/>
          <p:cNvSpPr>
            <a:spLocks noChangeArrowheads="1"/>
          </p:cNvSpPr>
          <p:nvPr/>
        </p:nvSpPr>
        <p:spPr bwMode="auto">
          <a:xfrm>
            <a:off x="3320676" y="6105742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grpSp>
        <p:nvGrpSpPr>
          <p:cNvPr id="9" name="Group 190"/>
          <p:cNvGrpSpPr>
            <a:grpSpLocks/>
          </p:cNvGrpSpPr>
          <p:nvPr/>
        </p:nvGrpSpPr>
        <p:grpSpPr bwMode="auto">
          <a:xfrm>
            <a:off x="2363508" y="1896341"/>
            <a:ext cx="3411257" cy="934100"/>
            <a:chOff x="10965947" y="9296400"/>
            <a:chExt cx="4578853" cy="762003"/>
          </a:xfrm>
        </p:grpSpPr>
        <p:sp>
          <p:nvSpPr>
            <p:cNvPr id="2193" name="Rectangle 189"/>
            <p:cNvSpPr>
              <a:spLocks noChangeArrowheads="1"/>
            </p:cNvSpPr>
            <p:nvPr/>
          </p:nvSpPr>
          <p:spPr bwMode="auto">
            <a:xfrm>
              <a:off x="10972800" y="9296400"/>
              <a:ext cx="4572000" cy="76200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 defTabSz="914797"/>
              <a:endParaRPr lang="en-US" sz="700" b="1" dirty="0">
                <a:latin typeface="Calibri" pitchFamily="34" charset="0"/>
              </a:endParaRPr>
            </a:p>
            <a:p>
              <a:pPr algn="ctr" defTabSz="914797"/>
              <a:r>
                <a:rPr lang="en-US" sz="1500" b="1" dirty="0">
                  <a:latin typeface="Calibri" pitchFamily="34" charset="0"/>
                </a:rPr>
                <a:t>PPE FREE ZONES:</a:t>
              </a:r>
            </a:p>
            <a:p>
              <a:pPr defTabSz="914797"/>
              <a:r>
                <a:rPr lang="en-US" sz="1500" b="1" dirty="0">
                  <a:latin typeface="Calibri" pitchFamily="34" charset="0"/>
                </a:rPr>
                <a:t>CONTROL ROOM             PARKING LOT</a:t>
              </a:r>
            </a:p>
          </p:txBody>
        </p:sp>
        <p:sp>
          <p:nvSpPr>
            <p:cNvPr id="2194" name="Rectangle 86" descr="Wide upward diagonal"/>
            <p:cNvSpPr>
              <a:spLocks noChangeArrowheads="1"/>
            </p:cNvSpPr>
            <p:nvPr/>
          </p:nvSpPr>
          <p:spPr bwMode="auto">
            <a:xfrm>
              <a:off x="10965947" y="9301587"/>
              <a:ext cx="4573838" cy="756816"/>
            </a:xfrm>
            <a:prstGeom prst="rect">
              <a:avLst/>
            </a:prstGeom>
            <a:pattFill prst="wdUpDiag">
              <a:fgClr>
                <a:srgbClr val="33CC33">
                  <a:alpha val="20000"/>
                </a:srgbClr>
              </a:fgClr>
              <a:bgClr>
                <a:schemeClr val="bg1">
                  <a:alpha val="20000"/>
                </a:schemeClr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500" dirty="0"/>
            </a:p>
          </p:txBody>
        </p:sp>
      </p:grpSp>
      <p:sp>
        <p:nvSpPr>
          <p:cNvPr id="192" name="&quot;No&quot; Symbol 191"/>
          <p:cNvSpPr/>
          <p:nvPr/>
        </p:nvSpPr>
        <p:spPr bwMode="auto">
          <a:xfrm>
            <a:off x="5274235" y="4515716"/>
            <a:ext cx="85912" cy="99580"/>
          </a:xfrm>
          <a:prstGeom prst="noSmoking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193" name="&quot;No&quot; Symbol 192"/>
          <p:cNvSpPr/>
          <p:nvPr/>
        </p:nvSpPr>
        <p:spPr bwMode="auto">
          <a:xfrm>
            <a:off x="4310529" y="4935682"/>
            <a:ext cx="85912" cy="99580"/>
          </a:xfrm>
          <a:prstGeom prst="noSmoking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194" name="&quot;No&quot; Symbol 193"/>
          <p:cNvSpPr/>
          <p:nvPr/>
        </p:nvSpPr>
        <p:spPr bwMode="auto">
          <a:xfrm>
            <a:off x="100853" y="2692977"/>
            <a:ext cx="164353" cy="173182"/>
          </a:xfrm>
          <a:prstGeom prst="noSmoking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195" name="Teardrop 194"/>
          <p:cNvSpPr/>
          <p:nvPr/>
        </p:nvSpPr>
        <p:spPr bwMode="auto">
          <a:xfrm rot="19226420">
            <a:off x="118596" y="1000125"/>
            <a:ext cx="107389" cy="136381"/>
          </a:xfrm>
          <a:prstGeom prst="teardrop">
            <a:avLst>
              <a:gd name="adj" fmla="val 200000"/>
            </a:avLst>
          </a:prstGeom>
          <a:solidFill>
            <a:srgbClr val="00FF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197" name="Donut 196"/>
          <p:cNvSpPr/>
          <p:nvPr/>
        </p:nvSpPr>
        <p:spPr bwMode="auto">
          <a:xfrm>
            <a:off x="82176" y="3156239"/>
            <a:ext cx="171824" cy="190500"/>
          </a:xfrm>
          <a:prstGeom prst="donut">
            <a:avLst/>
          </a:prstGeom>
          <a:solidFill>
            <a:srgbClr val="FF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198" name="Donut 197"/>
          <p:cNvSpPr/>
          <p:nvPr/>
        </p:nvSpPr>
        <p:spPr bwMode="auto">
          <a:xfrm>
            <a:off x="4205941" y="6256193"/>
            <a:ext cx="97118" cy="108239"/>
          </a:xfrm>
          <a:prstGeom prst="donut">
            <a:avLst/>
          </a:prstGeom>
          <a:solidFill>
            <a:srgbClr val="FF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2142" name="Flowchart: Summing Junction 198"/>
          <p:cNvSpPr>
            <a:spLocks noChangeArrowheads="1"/>
          </p:cNvSpPr>
          <p:nvPr/>
        </p:nvSpPr>
        <p:spPr bwMode="auto">
          <a:xfrm>
            <a:off x="56029" y="3446318"/>
            <a:ext cx="224118" cy="207818"/>
          </a:xfrm>
          <a:prstGeom prst="flowChartSummingJunction">
            <a:avLst/>
          </a:prstGeom>
          <a:solidFill>
            <a:srgbClr val="0000CC"/>
          </a:solidFill>
          <a:ln w="25400" algn="ctr">
            <a:solidFill>
              <a:srgbClr val="FFFF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43" name="Flowchart: Summing Junction 199"/>
          <p:cNvSpPr>
            <a:spLocks noChangeArrowheads="1"/>
          </p:cNvSpPr>
          <p:nvPr/>
        </p:nvSpPr>
        <p:spPr bwMode="auto">
          <a:xfrm>
            <a:off x="5218206" y="4455102"/>
            <a:ext cx="82176" cy="82261"/>
          </a:xfrm>
          <a:prstGeom prst="flowChartSummingJunction">
            <a:avLst/>
          </a:prstGeom>
          <a:solidFill>
            <a:srgbClr val="0000CC"/>
          </a:solidFill>
          <a:ln w="12700" algn="ctr">
            <a:solidFill>
              <a:srgbClr val="FFFF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44" name="Flowchart: Summing Junction 202"/>
          <p:cNvSpPr>
            <a:spLocks noChangeArrowheads="1"/>
          </p:cNvSpPr>
          <p:nvPr/>
        </p:nvSpPr>
        <p:spPr bwMode="auto">
          <a:xfrm>
            <a:off x="4366559" y="4844762"/>
            <a:ext cx="82176" cy="82261"/>
          </a:xfrm>
          <a:prstGeom prst="flowChartSummingJunction">
            <a:avLst/>
          </a:prstGeom>
          <a:solidFill>
            <a:srgbClr val="0000CC"/>
          </a:solidFill>
          <a:ln w="12700" algn="ctr">
            <a:solidFill>
              <a:srgbClr val="FFFF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45" name="Flowchart: Summing Junction 203"/>
          <p:cNvSpPr>
            <a:spLocks noChangeArrowheads="1"/>
          </p:cNvSpPr>
          <p:nvPr/>
        </p:nvSpPr>
        <p:spPr bwMode="auto">
          <a:xfrm>
            <a:off x="4075206" y="4546023"/>
            <a:ext cx="82176" cy="82261"/>
          </a:xfrm>
          <a:prstGeom prst="flowChartSummingJunction">
            <a:avLst/>
          </a:prstGeom>
          <a:solidFill>
            <a:srgbClr val="0000CC"/>
          </a:solidFill>
          <a:ln w="12700" algn="ctr">
            <a:solidFill>
              <a:srgbClr val="FFFF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05" name="Teardrop 204"/>
          <p:cNvSpPr/>
          <p:nvPr/>
        </p:nvSpPr>
        <p:spPr bwMode="auto">
          <a:xfrm rot="19226420">
            <a:off x="4099485" y="4457267"/>
            <a:ext cx="44824" cy="56284"/>
          </a:xfrm>
          <a:prstGeom prst="teardrop">
            <a:avLst>
              <a:gd name="adj" fmla="val 200000"/>
            </a:avLst>
          </a:prstGeom>
          <a:solidFill>
            <a:srgbClr val="00FF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206" name="Teardrop 205"/>
          <p:cNvSpPr/>
          <p:nvPr/>
        </p:nvSpPr>
        <p:spPr bwMode="auto">
          <a:xfrm rot="19226420">
            <a:off x="4471147" y="4601225"/>
            <a:ext cx="44824" cy="56284"/>
          </a:xfrm>
          <a:prstGeom prst="teardrop">
            <a:avLst>
              <a:gd name="adj" fmla="val 200000"/>
            </a:avLst>
          </a:prstGeom>
          <a:solidFill>
            <a:srgbClr val="00FF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207" name="Teardrop 206"/>
          <p:cNvSpPr/>
          <p:nvPr/>
        </p:nvSpPr>
        <p:spPr bwMode="auto">
          <a:xfrm rot="19226420">
            <a:off x="5324662" y="4461597"/>
            <a:ext cx="44824" cy="56284"/>
          </a:xfrm>
          <a:prstGeom prst="teardrop">
            <a:avLst>
              <a:gd name="adj" fmla="val 200000"/>
            </a:avLst>
          </a:prstGeom>
          <a:solidFill>
            <a:srgbClr val="00FF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208" name="Teardrop 207"/>
          <p:cNvSpPr/>
          <p:nvPr/>
        </p:nvSpPr>
        <p:spPr bwMode="auto">
          <a:xfrm rot="19226420">
            <a:off x="4786779" y="4669415"/>
            <a:ext cx="44824" cy="56284"/>
          </a:xfrm>
          <a:prstGeom prst="teardrop">
            <a:avLst>
              <a:gd name="adj" fmla="val 200000"/>
            </a:avLst>
          </a:prstGeom>
          <a:solidFill>
            <a:srgbClr val="00FF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210" name="Teardrop 209"/>
          <p:cNvSpPr/>
          <p:nvPr/>
        </p:nvSpPr>
        <p:spPr bwMode="auto">
          <a:xfrm rot="19226420">
            <a:off x="4256367" y="5924983"/>
            <a:ext cx="44824" cy="56284"/>
          </a:xfrm>
          <a:prstGeom prst="teardrop">
            <a:avLst>
              <a:gd name="adj" fmla="val 200000"/>
            </a:avLst>
          </a:prstGeom>
          <a:solidFill>
            <a:srgbClr val="00FF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2151" name="Flowchart: Summing Junction 210"/>
          <p:cNvSpPr>
            <a:spLocks noChangeArrowheads="1"/>
          </p:cNvSpPr>
          <p:nvPr/>
        </p:nvSpPr>
        <p:spPr bwMode="auto">
          <a:xfrm>
            <a:off x="3918324" y="6026727"/>
            <a:ext cx="82176" cy="82261"/>
          </a:xfrm>
          <a:prstGeom prst="flowChartSummingJunction">
            <a:avLst/>
          </a:prstGeom>
          <a:solidFill>
            <a:srgbClr val="0000CC"/>
          </a:solidFill>
          <a:ln w="12700" algn="ctr">
            <a:solidFill>
              <a:srgbClr val="FFFF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2" name="Teardrop 211"/>
          <p:cNvSpPr/>
          <p:nvPr/>
        </p:nvSpPr>
        <p:spPr bwMode="auto">
          <a:xfrm rot="19226420">
            <a:off x="4024779" y="6063528"/>
            <a:ext cx="44824" cy="56284"/>
          </a:xfrm>
          <a:prstGeom prst="teardrop">
            <a:avLst>
              <a:gd name="adj" fmla="val 200000"/>
            </a:avLst>
          </a:prstGeom>
          <a:solidFill>
            <a:srgbClr val="00FF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2153" name="Flowchart: Summing Junction 212"/>
          <p:cNvSpPr>
            <a:spLocks noChangeArrowheads="1"/>
          </p:cNvSpPr>
          <p:nvPr/>
        </p:nvSpPr>
        <p:spPr bwMode="auto">
          <a:xfrm>
            <a:off x="3425265" y="5797262"/>
            <a:ext cx="82176" cy="82261"/>
          </a:xfrm>
          <a:prstGeom prst="flowChartSummingJunction">
            <a:avLst/>
          </a:prstGeom>
          <a:solidFill>
            <a:srgbClr val="0000CC"/>
          </a:solidFill>
          <a:ln w="12700" algn="ctr">
            <a:solidFill>
              <a:srgbClr val="FFFF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54" name="Flowchart: Summing Junction 214"/>
          <p:cNvSpPr>
            <a:spLocks noChangeArrowheads="1"/>
          </p:cNvSpPr>
          <p:nvPr/>
        </p:nvSpPr>
        <p:spPr bwMode="auto">
          <a:xfrm>
            <a:off x="171824" y="5585114"/>
            <a:ext cx="82176" cy="82261"/>
          </a:xfrm>
          <a:prstGeom prst="flowChartSummingJunction">
            <a:avLst/>
          </a:prstGeom>
          <a:solidFill>
            <a:srgbClr val="0000CC"/>
          </a:solidFill>
          <a:ln w="12700" algn="ctr">
            <a:solidFill>
              <a:srgbClr val="FFFF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6" name="Teardrop 215"/>
          <p:cNvSpPr/>
          <p:nvPr/>
        </p:nvSpPr>
        <p:spPr bwMode="auto">
          <a:xfrm rot="19226420">
            <a:off x="283882" y="5624080"/>
            <a:ext cx="44824" cy="56284"/>
          </a:xfrm>
          <a:prstGeom prst="teardrop">
            <a:avLst>
              <a:gd name="adj" fmla="val 200000"/>
            </a:avLst>
          </a:prstGeom>
          <a:solidFill>
            <a:srgbClr val="00FFFF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57150" tIns="28575" rIns="57150" bIns="28575"/>
          <a:lstStyle/>
          <a:p>
            <a:pPr defTabSz="914797">
              <a:defRPr/>
            </a:pPr>
            <a:endParaRPr lang="en-US" dirty="0"/>
          </a:p>
        </p:txBody>
      </p:sp>
      <p:sp>
        <p:nvSpPr>
          <p:cNvPr id="2156" name="Text Box 148"/>
          <p:cNvSpPr txBox="1">
            <a:spLocks noChangeArrowheads="1"/>
          </p:cNvSpPr>
          <p:nvPr/>
        </p:nvSpPr>
        <p:spPr bwMode="auto">
          <a:xfrm>
            <a:off x="2767853" y="3702845"/>
            <a:ext cx="862853" cy="2308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913805"/>
            <a:r>
              <a:rPr lang="en-US" sz="900" b="1" dirty="0">
                <a:latin typeface="Calibri" pitchFamily="34" charset="0"/>
              </a:rPr>
              <a:t>GATE 3</a:t>
            </a:r>
          </a:p>
        </p:txBody>
      </p:sp>
      <p:sp>
        <p:nvSpPr>
          <p:cNvPr id="2157" name="Text Box 148"/>
          <p:cNvSpPr txBox="1">
            <a:spLocks noChangeArrowheads="1"/>
          </p:cNvSpPr>
          <p:nvPr/>
        </p:nvSpPr>
        <p:spPr bwMode="auto">
          <a:xfrm>
            <a:off x="2467162" y="5549396"/>
            <a:ext cx="945029" cy="2308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913805"/>
            <a:r>
              <a:rPr lang="en-US" sz="900" b="1" dirty="0">
                <a:latin typeface="Calibri" pitchFamily="34" charset="0"/>
              </a:rPr>
              <a:t>GATE 2</a:t>
            </a:r>
          </a:p>
        </p:txBody>
      </p:sp>
      <p:sp>
        <p:nvSpPr>
          <p:cNvPr id="2158" name="Text Box 148"/>
          <p:cNvSpPr txBox="1">
            <a:spLocks noChangeArrowheads="1"/>
          </p:cNvSpPr>
          <p:nvPr/>
        </p:nvSpPr>
        <p:spPr bwMode="auto">
          <a:xfrm>
            <a:off x="2790265" y="6512720"/>
            <a:ext cx="862853" cy="2308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40" tIns="45720" rIns="91440" bIns="45720">
            <a:spAutoFit/>
          </a:bodyPr>
          <a:lstStyle/>
          <a:p>
            <a:pPr defTabSz="913805"/>
            <a:r>
              <a:rPr lang="en-US" sz="900" b="1" dirty="0">
                <a:latin typeface="Calibri" pitchFamily="34" charset="0"/>
              </a:rPr>
              <a:t>GATE 1</a:t>
            </a:r>
          </a:p>
        </p:txBody>
      </p:sp>
      <p:sp>
        <p:nvSpPr>
          <p:cNvPr id="2159" name="Left-Right Arrow 132"/>
          <p:cNvSpPr>
            <a:spLocks noChangeArrowheads="1"/>
          </p:cNvSpPr>
          <p:nvPr/>
        </p:nvSpPr>
        <p:spPr bwMode="auto">
          <a:xfrm flipV="1">
            <a:off x="3316941" y="3810000"/>
            <a:ext cx="1640728" cy="79015"/>
          </a:xfrm>
          <a:prstGeom prst="leftRightArrow">
            <a:avLst>
              <a:gd name="adj1" fmla="val 50000"/>
              <a:gd name="adj2" fmla="val 5047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60" name="Left-Right Arrow 133"/>
          <p:cNvSpPr>
            <a:spLocks noChangeArrowheads="1"/>
          </p:cNvSpPr>
          <p:nvPr/>
        </p:nvSpPr>
        <p:spPr bwMode="auto">
          <a:xfrm>
            <a:off x="3616699" y="5142419"/>
            <a:ext cx="2407397" cy="62778"/>
          </a:xfrm>
          <a:prstGeom prst="leftRightArrow">
            <a:avLst>
              <a:gd name="adj1" fmla="val 50000"/>
              <a:gd name="adj2" fmla="val 5021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61" name="Left-Right Arrow 134"/>
          <p:cNvSpPr>
            <a:spLocks noChangeArrowheads="1"/>
          </p:cNvSpPr>
          <p:nvPr/>
        </p:nvSpPr>
        <p:spPr bwMode="auto">
          <a:xfrm>
            <a:off x="3127376" y="5667375"/>
            <a:ext cx="225051" cy="67108"/>
          </a:xfrm>
          <a:prstGeom prst="leftRightArrow">
            <a:avLst>
              <a:gd name="adj1" fmla="val 50000"/>
              <a:gd name="adj2" fmla="val 4965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62" name="Left-Right Arrow 135"/>
          <p:cNvSpPr>
            <a:spLocks noChangeArrowheads="1"/>
          </p:cNvSpPr>
          <p:nvPr/>
        </p:nvSpPr>
        <p:spPr bwMode="auto">
          <a:xfrm rot="1448532">
            <a:off x="3559735" y="5976938"/>
            <a:ext cx="317500" cy="55202"/>
          </a:xfrm>
          <a:prstGeom prst="leftRightArrow">
            <a:avLst>
              <a:gd name="adj1" fmla="val 50000"/>
              <a:gd name="adj2" fmla="val 5071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63" name="Left-Right Arrow 136"/>
          <p:cNvSpPr>
            <a:spLocks noChangeArrowheads="1"/>
          </p:cNvSpPr>
          <p:nvPr/>
        </p:nvSpPr>
        <p:spPr bwMode="auto">
          <a:xfrm>
            <a:off x="6177243" y="6590651"/>
            <a:ext cx="2600698" cy="67108"/>
          </a:xfrm>
          <a:prstGeom prst="leftRightArrow">
            <a:avLst>
              <a:gd name="adj1" fmla="val 50000"/>
              <a:gd name="adj2" fmla="val 50534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64" name="Left-Right Arrow 138"/>
          <p:cNvSpPr>
            <a:spLocks noChangeArrowheads="1"/>
          </p:cNvSpPr>
          <p:nvPr/>
        </p:nvSpPr>
        <p:spPr bwMode="auto">
          <a:xfrm>
            <a:off x="6570383" y="5612174"/>
            <a:ext cx="2179544" cy="68190"/>
          </a:xfrm>
          <a:prstGeom prst="leftRightArrow">
            <a:avLst>
              <a:gd name="adj1" fmla="val 50000"/>
              <a:gd name="adj2" fmla="val 4939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65" name="Flowchart: Summing Junction 199"/>
          <p:cNvSpPr>
            <a:spLocks noChangeArrowheads="1"/>
          </p:cNvSpPr>
          <p:nvPr/>
        </p:nvSpPr>
        <p:spPr bwMode="auto">
          <a:xfrm>
            <a:off x="5411508" y="5560219"/>
            <a:ext cx="82176" cy="82261"/>
          </a:xfrm>
          <a:prstGeom prst="flowChartSummingJunction">
            <a:avLst/>
          </a:prstGeom>
          <a:solidFill>
            <a:srgbClr val="0000CC"/>
          </a:solidFill>
          <a:ln w="12700" algn="ctr">
            <a:solidFill>
              <a:srgbClr val="FFFF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142" name="Right Arrow 141"/>
          <p:cNvSpPr>
            <a:spLocks noChangeArrowheads="1"/>
          </p:cNvSpPr>
          <p:nvPr/>
        </p:nvSpPr>
        <p:spPr bwMode="auto">
          <a:xfrm rot="5400000">
            <a:off x="5844154" y="5810134"/>
            <a:ext cx="778236" cy="59765"/>
          </a:xfrm>
          <a:prstGeom prst="rightArrow">
            <a:avLst>
              <a:gd name="adj1" fmla="val 50000"/>
              <a:gd name="adj2" fmla="val 49959"/>
            </a:avLst>
          </a:prstGeom>
          <a:solidFill>
            <a:srgbClr val="FF0000"/>
          </a:solidFill>
          <a:ln w="6350" algn="ctr">
            <a:solidFill>
              <a:srgbClr val="000000"/>
            </a:solidFill>
            <a:miter lim="800000"/>
            <a:headEnd/>
            <a:tailEnd/>
          </a:ln>
        </p:spPr>
        <p:txBody>
          <a:bodyPr rot="10800000" vert="eaVert"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43" name="Isosceles Triangle 95"/>
          <p:cNvSpPr>
            <a:spLocks noChangeArrowheads="1"/>
          </p:cNvSpPr>
          <p:nvPr/>
        </p:nvSpPr>
        <p:spPr bwMode="auto">
          <a:xfrm>
            <a:off x="5274235" y="4386912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grpSp>
        <p:nvGrpSpPr>
          <p:cNvPr id="10" name="Group 145"/>
          <p:cNvGrpSpPr>
            <a:grpSpLocks/>
          </p:cNvGrpSpPr>
          <p:nvPr/>
        </p:nvGrpSpPr>
        <p:grpSpPr bwMode="auto">
          <a:xfrm>
            <a:off x="3238500" y="5290705"/>
            <a:ext cx="141941" cy="112568"/>
            <a:chOff x="12534900" y="3746500"/>
            <a:chExt cx="444500" cy="520700"/>
          </a:xfrm>
        </p:grpSpPr>
        <p:sp>
          <p:nvSpPr>
            <p:cNvPr id="2191" name="Rectangle 143"/>
            <p:cNvSpPr>
              <a:spLocks noChangeArrowheads="1"/>
            </p:cNvSpPr>
            <p:nvPr/>
          </p:nvSpPr>
          <p:spPr bwMode="auto">
            <a:xfrm>
              <a:off x="12534900" y="4171950"/>
              <a:ext cx="444500" cy="9525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 defTabSz="914797"/>
              <a:endParaRPr lang="en-US" dirty="0"/>
            </a:p>
          </p:txBody>
        </p:sp>
        <p:sp>
          <p:nvSpPr>
            <p:cNvPr id="2192" name="Rectangle 144"/>
            <p:cNvSpPr>
              <a:spLocks noChangeArrowheads="1"/>
            </p:cNvSpPr>
            <p:nvPr/>
          </p:nvSpPr>
          <p:spPr bwMode="auto">
            <a:xfrm>
              <a:off x="12687300" y="3746500"/>
              <a:ext cx="114300" cy="5207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 defTabSz="914797"/>
              <a:endParaRPr lang="en-US" dirty="0"/>
            </a:p>
          </p:txBody>
        </p:sp>
      </p:grpSp>
      <p:grpSp>
        <p:nvGrpSpPr>
          <p:cNvPr id="11" name="Group 146"/>
          <p:cNvGrpSpPr>
            <a:grpSpLocks/>
          </p:cNvGrpSpPr>
          <p:nvPr/>
        </p:nvGrpSpPr>
        <p:grpSpPr bwMode="auto">
          <a:xfrm>
            <a:off x="4923118" y="4987636"/>
            <a:ext cx="141941" cy="112568"/>
            <a:chOff x="12534900" y="3746500"/>
            <a:chExt cx="444500" cy="520700"/>
          </a:xfrm>
        </p:grpSpPr>
        <p:sp>
          <p:nvSpPr>
            <p:cNvPr id="2189" name="Rectangle 147"/>
            <p:cNvSpPr>
              <a:spLocks noChangeArrowheads="1"/>
            </p:cNvSpPr>
            <p:nvPr/>
          </p:nvSpPr>
          <p:spPr bwMode="auto">
            <a:xfrm>
              <a:off x="12534900" y="4171950"/>
              <a:ext cx="444500" cy="9525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 defTabSz="914797"/>
              <a:endParaRPr lang="en-US" dirty="0"/>
            </a:p>
          </p:txBody>
        </p:sp>
        <p:sp>
          <p:nvSpPr>
            <p:cNvPr id="2190" name="Rectangle 148"/>
            <p:cNvSpPr>
              <a:spLocks noChangeArrowheads="1"/>
            </p:cNvSpPr>
            <p:nvPr/>
          </p:nvSpPr>
          <p:spPr bwMode="auto">
            <a:xfrm>
              <a:off x="12687300" y="3746500"/>
              <a:ext cx="114300" cy="5207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 defTabSz="914797"/>
              <a:endParaRPr lang="en-US" dirty="0"/>
            </a:p>
          </p:txBody>
        </p:sp>
      </p:grpSp>
      <p:grpSp>
        <p:nvGrpSpPr>
          <p:cNvPr id="12" name="Group 149"/>
          <p:cNvGrpSpPr>
            <a:grpSpLocks/>
          </p:cNvGrpSpPr>
          <p:nvPr/>
        </p:nvGrpSpPr>
        <p:grpSpPr bwMode="auto">
          <a:xfrm>
            <a:off x="3750235" y="5753966"/>
            <a:ext cx="141941" cy="112568"/>
            <a:chOff x="12534900" y="3746500"/>
            <a:chExt cx="444500" cy="520700"/>
          </a:xfrm>
        </p:grpSpPr>
        <p:sp>
          <p:nvSpPr>
            <p:cNvPr id="2187" name="Rectangle 150"/>
            <p:cNvSpPr>
              <a:spLocks noChangeArrowheads="1"/>
            </p:cNvSpPr>
            <p:nvPr/>
          </p:nvSpPr>
          <p:spPr bwMode="auto">
            <a:xfrm>
              <a:off x="12534900" y="4171950"/>
              <a:ext cx="444500" cy="9525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 defTabSz="914797"/>
              <a:endParaRPr lang="en-US" dirty="0"/>
            </a:p>
          </p:txBody>
        </p:sp>
        <p:sp>
          <p:nvSpPr>
            <p:cNvPr id="2188" name="Rectangle 151"/>
            <p:cNvSpPr>
              <a:spLocks noChangeArrowheads="1"/>
            </p:cNvSpPr>
            <p:nvPr/>
          </p:nvSpPr>
          <p:spPr bwMode="auto">
            <a:xfrm>
              <a:off x="12687300" y="3746500"/>
              <a:ext cx="114300" cy="5207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 defTabSz="914797"/>
              <a:endParaRPr lang="en-US" dirty="0"/>
            </a:p>
          </p:txBody>
        </p:sp>
      </p:grpSp>
      <p:grpSp>
        <p:nvGrpSpPr>
          <p:cNvPr id="13" name="Group 152"/>
          <p:cNvGrpSpPr>
            <a:grpSpLocks/>
          </p:cNvGrpSpPr>
          <p:nvPr/>
        </p:nvGrpSpPr>
        <p:grpSpPr bwMode="auto">
          <a:xfrm>
            <a:off x="52294" y="623455"/>
            <a:ext cx="224118" cy="207818"/>
            <a:chOff x="12534900" y="3746500"/>
            <a:chExt cx="444500" cy="520700"/>
          </a:xfrm>
        </p:grpSpPr>
        <p:sp>
          <p:nvSpPr>
            <p:cNvPr id="2185" name="Rectangle 153"/>
            <p:cNvSpPr>
              <a:spLocks noChangeArrowheads="1"/>
            </p:cNvSpPr>
            <p:nvPr/>
          </p:nvSpPr>
          <p:spPr bwMode="auto">
            <a:xfrm>
              <a:off x="12534900" y="4171950"/>
              <a:ext cx="444500" cy="9525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 defTabSz="914797"/>
              <a:endParaRPr lang="en-US" b="1" dirty="0"/>
            </a:p>
          </p:txBody>
        </p:sp>
        <p:sp>
          <p:nvSpPr>
            <p:cNvPr id="2186" name="Rectangle 154"/>
            <p:cNvSpPr>
              <a:spLocks noChangeArrowheads="1"/>
            </p:cNvSpPr>
            <p:nvPr/>
          </p:nvSpPr>
          <p:spPr bwMode="auto">
            <a:xfrm>
              <a:off x="12687300" y="3746500"/>
              <a:ext cx="114300" cy="520700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pPr defTabSz="914797"/>
              <a:endParaRPr lang="en-US" b="1" dirty="0"/>
            </a:p>
          </p:txBody>
        </p:sp>
      </p:grpSp>
      <p:sp>
        <p:nvSpPr>
          <p:cNvPr id="2172" name="Rectangle 189"/>
          <p:cNvSpPr>
            <a:spLocks noChangeArrowheads="1"/>
          </p:cNvSpPr>
          <p:nvPr/>
        </p:nvSpPr>
        <p:spPr bwMode="auto">
          <a:xfrm>
            <a:off x="5737412" y="1896341"/>
            <a:ext cx="3406588" cy="9341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algn="ctr" defTabSz="914797"/>
            <a:endParaRPr lang="en-US" sz="700" b="1" dirty="0">
              <a:solidFill>
                <a:srgbClr val="FF0000"/>
              </a:solidFill>
              <a:latin typeface="Calibri" pitchFamily="34" charset="0"/>
            </a:endParaRPr>
          </a:p>
          <a:p>
            <a:pPr algn="ctr" defTabSz="914797"/>
            <a:r>
              <a:rPr lang="en-US" sz="1500" b="1" dirty="0">
                <a:solidFill>
                  <a:srgbClr val="FF0000"/>
                </a:solidFill>
                <a:latin typeface="Calibri" pitchFamily="34" charset="0"/>
              </a:rPr>
              <a:t>EVACUATION ROUTES ARE DEPENDANT ON WIND DIRECTION.</a:t>
            </a:r>
          </a:p>
          <a:p>
            <a:pPr algn="ctr" defTabSz="914797"/>
            <a:r>
              <a:rPr lang="en-US" sz="1500" b="1" dirty="0">
                <a:solidFill>
                  <a:srgbClr val="FF0000"/>
                </a:solidFill>
                <a:latin typeface="Calibri" pitchFamily="34" charset="0"/>
              </a:rPr>
              <a:t>SHELTER-IN-PLACE @ CONTROL ROOM</a:t>
            </a:r>
          </a:p>
        </p:txBody>
      </p:sp>
      <p:sp>
        <p:nvSpPr>
          <p:cNvPr id="2173" name="Oval 128"/>
          <p:cNvSpPr>
            <a:spLocks noChangeArrowheads="1"/>
          </p:cNvSpPr>
          <p:nvPr/>
        </p:nvSpPr>
        <p:spPr bwMode="auto">
          <a:xfrm>
            <a:off x="467846" y="5571043"/>
            <a:ext cx="51360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74" name="Oval 128"/>
          <p:cNvSpPr>
            <a:spLocks noChangeArrowheads="1"/>
          </p:cNvSpPr>
          <p:nvPr/>
        </p:nvSpPr>
        <p:spPr bwMode="auto">
          <a:xfrm>
            <a:off x="258669" y="5389202"/>
            <a:ext cx="51360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75" name="Oval 128"/>
          <p:cNvSpPr>
            <a:spLocks noChangeArrowheads="1"/>
          </p:cNvSpPr>
          <p:nvPr/>
        </p:nvSpPr>
        <p:spPr bwMode="auto">
          <a:xfrm>
            <a:off x="178361" y="5690106"/>
            <a:ext cx="51360" cy="55201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160" name="Isosceles Triangle 95"/>
          <p:cNvSpPr>
            <a:spLocks noChangeArrowheads="1"/>
          </p:cNvSpPr>
          <p:nvPr/>
        </p:nvSpPr>
        <p:spPr bwMode="auto">
          <a:xfrm>
            <a:off x="237191" y="5673869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61" name="Isosceles Triangle 95"/>
          <p:cNvSpPr>
            <a:spLocks noChangeArrowheads="1"/>
          </p:cNvSpPr>
          <p:nvPr/>
        </p:nvSpPr>
        <p:spPr bwMode="auto">
          <a:xfrm rot="5400000">
            <a:off x="157106" y="5497112"/>
            <a:ext cx="44378" cy="125132"/>
          </a:xfrm>
          <a:prstGeom prst="triangle">
            <a:avLst>
              <a:gd name="adj" fmla="val 50000"/>
            </a:avLst>
          </a:prstGeom>
          <a:solidFill>
            <a:srgbClr val="00FF00"/>
          </a:solidFill>
          <a:ln w="6350" algn="ctr">
            <a:solidFill>
              <a:srgbClr val="FFFF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cxnSp>
        <p:nvCxnSpPr>
          <p:cNvPr id="2178" name="Straight Arrow Connector 150"/>
          <p:cNvCxnSpPr>
            <a:cxnSpLocks noChangeShapeType="1"/>
          </p:cNvCxnSpPr>
          <p:nvPr/>
        </p:nvCxnSpPr>
        <p:spPr bwMode="auto">
          <a:xfrm flipH="1">
            <a:off x="9665074" y="4206154"/>
            <a:ext cx="0" cy="747929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 type="arrow" w="med" len="med"/>
            <a:tailEnd type="arrow" w="med" len="med"/>
          </a:ln>
        </p:spPr>
      </p:cxnSp>
      <p:sp>
        <p:nvSpPr>
          <p:cNvPr id="154" name="Isosceles Triangle 95"/>
          <p:cNvSpPr>
            <a:spLocks noChangeArrowheads="1"/>
          </p:cNvSpPr>
          <p:nvPr/>
        </p:nvSpPr>
        <p:spPr bwMode="auto">
          <a:xfrm rot="5400000">
            <a:off x="4303282" y="5255740"/>
            <a:ext cx="44378" cy="125132"/>
          </a:xfrm>
          <a:prstGeom prst="triangle">
            <a:avLst>
              <a:gd name="adj" fmla="val 50000"/>
            </a:avLst>
          </a:prstGeom>
          <a:solidFill>
            <a:srgbClr val="00FF00"/>
          </a:solidFill>
          <a:ln w="6350" algn="ctr">
            <a:solidFill>
              <a:srgbClr val="FFFF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57" name="Right Arrow 156"/>
          <p:cNvSpPr>
            <a:spLocks noChangeArrowheads="1"/>
          </p:cNvSpPr>
          <p:nvPr/>
        </p:nvSpPr>
        <p:spPr bwMode="auto">
          <a:xfrm rot="5400000">
            <a:off x="8691383" y="6023363"/>
            <a:ext cx="778235" cy="59765"/>
          </a:xfrm>
          <a:prstGeom prst="rightArrow">
            <a:avLst>
              <a:gd name="adj1" fmla="val 50000"/>
              <a:gd name="adj2" fmla="val 49959"/>
            </a:avLst>
          </a:prstGeom>
          <a:solidFill>
            <a:srgbClr val="FF0000"/>
          </a:solidFill>
          <a:ln w="6350" algn="ctr">
            <a:solidFill>
              <a:srgbClr val="000000"/>
            </a:solidFill>
            <a:miter lim="800000"/>
            <a:headEnd/>
            <a:tailEnd/>
          </a:ln>
        </p:spPr>
        <p:txBody>
          <a:bodyPr rot="10800000" vert="eaVert"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7" name="Isosceles Triangle 95"/>
          <p:cNvSpPr>
            <a:spLocks noChangeArrowheads="1"/>
          </p:cNvSpPr>
          <p:nvPr/>
        </p:nvSpPr>
        <p:spPr bwMode="auto">
          <a:xfrm>
            <a:off x="5019302" y="5837310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88" name="Isosceles Triangle 95"/>
          <p:cNvSpPr>
            <a:spLocks noChangeArrowheads="1"/>
          </p:cNvSpPr>
          <p:nvPr/>
        </p:nvSpPr>
        <p:spPr bwMode="auto">
          <a:xfrm>
            <a:off x="5518897" y="5149994"/>
            <a:ext cx="44824" cy="51955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6350" algn="ctr">
            <a:solidFill>
              <a:srgbClr val="FF0000"/>
            </a:solidFill>
            <a:miter lim="800000"/>
            <a:headEnd/>
            <a:tailEnd/>
          </a:ln>
        </p:spPr>
        <p:txBody>
          <a:bodyPr lIns="91440" tIns="45720" rIns="91440" bIns="45720"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2183" name="Oval 130"/>
          <p:cNvSpPr>
            <a:spLocks noChangeArrowheads="1"/>
          </p:cNvSpPr>
          <p:nvPr/>
        </p:nvSpPr>
        <p:spPr bwMode="auto">
          <a:xfrm>
            <a:off x="5290111" y="6583074"/>
            <a:ext cx="51360" cy="55202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  <p:sp>
        <p:nvSpPr>
          <p:cNvPr id="2184" name="Oval 130"/>
          <p:cNvSpPr>
            <a:spLocks noChangeArrowheads="1"/>
          </p:cNvSpPr>
          <p:nvPr/>
        </p:nvSpPr>
        <p:spPr bwMode="auto">
          <a:xfrm>
            <a:off x="6199655" y="3797012"/>
            <a:ext cx="51360" cy="55202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lIns="57150" tIns="28575" rIns="57150" bIns="28575"/>
          <a:lstStyle/>
          <a:p>
            <a:pPr defTabSz="914797"/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207</Words>
  <Application>Microsoft Office PowerPoint</Application>
  <PresentationFormat>On-screen Show (4:3)</PresentationFormat>
  <Paragraphs>76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Kinder Morgan St. Gabriel Property Map</vt:lpstr>
      <vt:lpstr>Kinder Morgan St. Gabriel Proximity Map</vt:lpstr>
      <vt:lpstr>Kinder Morgan St. Gabriel Proximity Map (with servitudes)</vt:lpstr>
      <vt:lpstr>Slide 4</vt:lpstr>
    </vt:vector>
  </TitlesOfParts>
  <Company>Kinder Morgan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thevant1</dc:creator>
  <cp:lastModifiedBy>thevant1</cp:lastModifiedBy>
  <cp:revision>33</cp:revision>
  <dcterms:created xsi:type="dcterms:W3CDTF">2011-12-16T15:04:09Z</dcterms:created>
  <dcterms:modified xsi:type="dcterms:W3CDTF">2011-12-16T20:56:34Z</dcterms:modified>
</cp:coreProperties>
</file>